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F4DEAEB-EE43-4468-8312-96349BE2D67D}" type="datetimeFigureOut">
              <a:rPr lang="en-CA" smtClean="0"/>
              <a:t>14/04/2013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92A69D-2D8D-4CC8-8952-9C80A6BD7F82}" type="slidenum">
              <a:rPr lang="en-CA" smtClean="0"/>
              <a:t>‹#›</a:t>
            </a:fld>
            <a:endParaRPr lang="en-CA"/>
          </a:p>
        </p:txBody>
      </p:sp>
    </p:spTree>
    <p:extLst>
      <p:ext uri="{BB962C8B-B14F-4D97-AF65-F5344CB8AC3E}">
        <p14:creationId xmlns:p14="http://schemas.microsoft.com/office/powerpoint/2010/main" val="2148928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F4DEAEB-EE43-4468-8312-96349BE2D67D}" type="datetimeFigureOut">
              <a:rPr lang="en-CA" smtClean="0"/>
              <a:t>14/04/2013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92A69D-2D8D-4CC8-8952-9C80A6BD7F82}" type="slidenum">
              <a:rPr lang="en-CA" smtClean="0"/>
              <a:t>‹#›</a:t>
            </a:fld>
            <a:endParaRPr lang="en-CA"/>
          </a:p>
        </p:txBody>
      </p:sp>
    </p:spTree>
    <p:extLst>
      <p:ext uri="{BB962C8B-B14F-4D97-AF65-F5344CB8AC3E}">
        <p14:creationId xmlns:p14="http://schemas.microsoft.com/office/powerpoint/2010/main" val="64562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F4DEAEB-EE43-4468-8312-96349BE2D67D}" type="datetimeFigureOut">
              <a:rPr lang="en-CA" smtClean="0"/>
              <a:t>14/04/2013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92A69D-2D8D-4CC8-8952-9C80A6BD7F82}" type="slidenum">
              <a:rPr lang="en-CA" smtClean="0"/>
              <a:t>‹#›</a:t>
            </a:fld>
            <a:endParaRPr lang="en-CA"/>
          </a:p>
        </p:txBody>
      </p:sp>
    </p:spTree>
    <p:extLst>
      <p:ext uri="{BB962C8B-B14F-4D97-AF65-F5344CB8AC3E}">
        <p14:creationId xmlns:p14="http://schemas.microsoft.com/office/powerpoint/2010/main" val="29344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F4DEAEB-EE43-4468-8312-96349BE2D67D}" type="datetimeFigureOut">
              <a:rPr lang="en-CA" smtClean="0"/>
              <a:t>14/04/2013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92A69D-2D8D-4CC8-8952-9C80A6BD7F82}" type="slidenum">
              <a:rPr lang="en-CA" smtClean="0"/>
              <a:t>‹#›</a:t>
            </a:fld>
            <a:endParaRPr lang="en-CA"/>
          </a:p>
        </p:txBody>
      </p:sp>
    </p:spTree>
    <p:extLst>
      <p:ext uri="{BB962C8B-B14F-4D97-AF65-F5344CB8AC3E}">
        <p14:creationId xmlns:p14="http://schemas.microsoft.com/office/powerpoint/2010/main" val="767316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4DEAEB-EE43-4468-8312-96349BE2D67D}" type="datetimeFigureOut">
              <a:rPr lang="en-CA" smtClean="0"/>
              <a:t>14/04/2013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92A69D-2D8D-4CC8-8952-9C80A6BD7F82}" type="slidenum">
              <a:rPr lang="en-CA" smtClean="0"/>
              <a:t>‹#›</a:t>
            </a:fld>
            <a:endParaRPr lang="en-CA"/>
          </a:p>
        </p:txBody>
      </p:sp>
    </p:spTree>
    <p:extLst>
      <p:ext uri="{BB962C8B-B14F-4D97-AF65-F5344CB8AC3E}">
        <p14:creationId xmlns:p14="http://schemas.microsoft.com/office/powerpoint/2010/main" val="88384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4DEAEB-EE43-4468-8312-96349BE2D67D}" type="datetimeFigureOut">
              <a:rPr lang="en-CA" smtClean="0"/>
              <a:t>14/04/2013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92A69D-2D8D-4CC8-8952-9C80A6BD7F82}" type="slidenum">
              <a:rPr lang="en-CA" smtClean="0"/>
              <a:t>‹#›</a:t>
            </a:fld>
            <a:endParaRPr lang="en-CA"/>
          </a:p>
        </p:txBody>
      </p:sp>
    </p:spTree>
    <p:extLst>
      <p:ext uri="{BB962C8B-B14F-4D97-AF65-F5344CB8AC3E}">
        <p14:creationId xmlns:p14="http://schemas.microsoft.com/office/powerpoint/2010/main" val="139074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F4DEAEB-EE43-4468-8312-96349BE2D67D}" type="datetimeFigureOut">
              <a:rPr lang="en-CA" smtClean="0"/>
              <a:t>14/04/2013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992A69D-2D8D-4CC8-8952-9C80A6BD7F82}" type="slidenum">
              <a:rPr lang="en-CA" smtClean="0"/>
              <a:t>‹#›</a:t>
            </a:fld>
            <a:endParaRPr lang="en-CA"/>
          </a:p>
        </p:txBody>
      </p:sp>
    </p:spTree>
    <p:extLst>
      <p:ext uri="{BB962C8B-B14F-4D97-AF65-F5344CB8AC3E}">
        <p14:creationId xmlns:p14="http://schemas.microsoft.com/office/powerpoint/2010/main" val="86692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F4DEAEB-EE43-4468-8312-96349BE2D67D}" type="datetimeFigureOut">
              <a:rPr lang="en-CA" smtClean="0"/>
              <a:t>14/04/2013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992A69D-2D8D-4CC8-8952-9C80A6BD7F82}" type="slidenum">
              <a:rPr lang="en-CA" smtClean="0"/>
              <a:t>‹#›</a:t>
            </a:fld>
            <a:endParaRPr lang="en-CA"/>
          </a:p>
        </p:txBody>
      </p:sp>
    </p:spTree>
    <p:extLst>
      <p:ext uri="{BB962C8B-B14F-4D97-AF65-F5344CB8AC3E}">
        <p14:creationId xmlns:p14="http://schemas.microsoft.com/office/powerpoint/2010/main" val="15279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DEAEB-EE43-4468-8312-96349BE2D67D}" type="datetimeFigureOut">
              <a:rPr lang="en-CA" smtClean="0"/>
              <a:t>14/04/2013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992A69D-2D8D-4CC8-8952-9C80A6BD7F82}" type="slidenum">
              <a:rPr lang="en-CA" smtClean="0"/>
              <a:t>‹#›</a:t>
            </a:fld>
            <a:endParaRPr lang="en-CA"/>
          </a:p>
        </p:txBody>
      </p:sp>
    </p:spTree>
    <p:extLst>
      <p:ext uri="{BB962C8B-B14F-4D97-AF65-F5344CB8AC3E}">
        <p14:creationId xmlns:p14="http://schemas.microsoft.com/office/powerpoint/2010/main" val="5798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4DEAEB-EE43-4468-8312-96349BE2D67D}" type="datetimeFigureOut">
              <a:rPr lang="en-CA" smtClean="0"/>
              <a:t>14/04/2013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92A69D-2D8D-4CC8-8952-9C80A6BD7F82}" type="slidenum">
              <a:rPr lang="en-CA" smtClean="0"/>
              <a:t>‹#›</a:t>
            </a:fld>
            <a:endParaRPr lang="en-CA"/>
          </a:p>
        </p:txBody>
      </p:sp>
    </p:spTree>
    <p:extLst>
      <p:ext uri="{BB962C8B-B14F-4D97-AF65-F5344CB8AC3E}">
        <p14:creationId xmlns:p14="http://schemas.microsoft.com/office/powerpoint/2010/main" val="1409537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4DEAEB-EE43-4468-8312-96349BE2D67D}" type="datetimeFigureOut">
              <a:rPr lang="en-CA" smtClean="0"/>
              <a:t>14/04/2013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92A69D-2D8D-4CC8-8952-9C80A6BD7F82}" type="slidenum">
              <a:rPr lang="en-CA" smtClean="0"/>
              <a:t>‹#›</a:t>
            </a:fld>
            <a:endParaRPr lang="en-CA"/>
          </a:p>
        </p:txBody>
      </p:sp>
    </p:spTree>
    <p:extLst>
      <p:ext uri="{BB962C8B-B14F-4D97-AF65-F5344CB8AC3E}">
        <p14:creationId xmlns:p14="http://schemas.microsoft.com/office/powerpoint/2010/main" val="441092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6000" r="-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DEAEB-EE43-4468-8312-96349BE2D67D}" type="datetimeFigureOut">
              <a:rPr lang="en-CA" smtClean="0"/>
              <a:t>14/04/2013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2A69D-2D8D-4CC8-8952-9C80A6BD7F82}" type="slidenum">
              <a:rPr lang="en-CA" smtClean="0"/>
              <a:t>‹#›</a:t>
            </a:fld>
            <a:endParaRPr lang="en-CA"/>
          </a:p>
        </p:txBody>
      </p:sp>
    </p:spTree>
    <p:extLst>
      <p:ext uri="{BB962C8B-B14F-4D97-AF65-F5344CB8AC3E}">
        <p14:creationId xmlns:p14="http://schemas.microsoft.com/office/powerpoint/2010/main" val="3686957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thetech.org/exhibits/online/satellite/4/4c/4c.1.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thetech.org/exhibits/online/satellite/3/3b/3b.3.1a.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solidFill>
                  <a:schemeClr val="tx2">
                    <a:lumMod val="40000"/>
                    <a:lumOff val="60000"/>
                  </a:schemeClr>
                </a:solidFill>
                <a:latin typeface="Berlin Sans FB Demi" pitchFamily="34" charset="0"/>
                <a:ea typeface="Arial Unicode MS" pitchFamily="34" charset="-128"/>
                <a:cs typeface="Arial Unicode MS" pitchFamily="34" charset="-128"/>
              </a:rPr>
              <a:t>SATELLITES</a:t>
            </a:r>
            <a:endParaRPr lang="en-CA" b="1" dirty="0">
              <a:solidFill>
                <a:schemeClr val="tx2">
                  <a:lumMod val="40000"/>
                  <a:lumOff val="60000"/>
                </a:schemeClr>
              </a:solidFill>
              <a:latin typeface="Berlin Sans FB Demi" pitchFamily="34" charset="0"/>
              <a:ea typeface="Arial Unicode MS" pitchFamily="34" charset="-128"/>
              <a:cs typeface="Arial Unicode MS" pitchFamily="34" charset="-128"/>
            </a:endParaRPr>
          </a:p>
        </p:txBody>
      </p:sp>
      <p:sp>
        <p:nvSpPr>
          <p:cNvPr id="3" name="Subtitle 2"/>
          <p:cNvSpPr>
            <a:spLocks noGrp="1"/>
          </p:cNvSpPr>
          <p:nvPr>
            <p:ph type="subTitle" idx="1"/>
          </p:nvPr>
        </p:nvSpPr>
        <p:spPr/>
        <p:txBody>
          <a:bodyPr/>
          <a:lstStyle/>
          <a:p>
            <a:r>
              <a:rPr lang="en-CA" dirty="0" smtClean="0">
                <a:solidFill>
                  <a:srgbClr val="FFFF00"/>
                </a:solidFill>
              </a:rPr>
              <a:t>Ms. Greco and Grossi</a:t>
            </a:r>
          </a:p>
          <a:p>
            <a:r>
              <a:rPr lang="en-CA" dirty="0" smtClean="0">
                <a:solidFill>
                  <a:srgbClr val="FFFF00"/>
                </a:solidFill>
              </a:rPr>
              <a:t>Grade 6 Space</a:t>
            </a:r>
            <a:endParaRPr lang="en-CA" dirty="0">
              <a:solidFill>
                <a:srgbClr val="FFFF00"/>
              </a:solidFill>
            </a:endParaRPr>
          </a:p>
        </p:txBody>
      </p:sp>
    </p:spTree>
    <p:extLst>
      <p:ext uri="{BB962C8B-B14F-4D97-AF65-F5344CB8AC3E}">
        <p14:creationId xmlns:p14="http://schemas.microsoft.com/office/powerpoint/2010/main" val="2970905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FF00"/>
                </a:solidFill>
              </a:rPr>
              <a:t>What is a Satellite???</a:t>
            </a:r>
            <a:endParaRPr lang="en-CA" dirty="0">
              <a:solidFill>
                <a:srgbClr val="FFFF00"/>
              </a:solidFill>
            </a:endParaRPr>
          </a:p>
        </p:txBody>
      </p:sp>
      <p:sp>
        <p:nvSpPr>
          <p:cNvPr id="3" name="Content Placeholder 2"/>
          <p:cNvSpPr>
            <a:spLocks noGrp="1"/>
          </p:cNvSpPr>
          <p:nvPr>
            <p:ph idx="1"/>
          </p:nvPr>
        </p:nvSpPr>
        <p:spPr/>
        <p:txBody>
          <a:bodyPr/>
          <a:lstStyle/>
          <a:p>
            <a:pPr marL="0" indent="0">
              <a:buNone/>
            </a:pPr>
            <a:r>
              <a:rPr lang="en-CA" dirty="0" smtClean="0">
                <a:solidFill>
                  <a:srgbClr val="FFFF00"/>
                </a:solidFill>
              </a:rPr>
              <a:t>A </a:t>
            </a:r>
            <a:r>
              <a:rPr lang="en-CA" dirty="0">
                <a:solidFill>
                  <a:srgbClr val="FFFF00"/>
                </a:solidFill>
              </a:rPr>
              <a:t>satellite is any object that orbits or revolves around another object. For example, the Moon is a satellite of Earth, and Earth is a satellite of the Sun.</a:t>
            </a:r>
            <a:r>
              <a:rPr lang="en-CA" dirty="0" smtClean="0">
                <a:solidFill>
                  <a:srgbClr val="FFFF00"/>
                </a:solidFill>
              </a:rPr>
              <a:t> </a:t>
            </a:r>
          </a:p>
          <a:p>
            <a:pPr marL="0" indent="0">
              <a:buNone/>
            </a:pPr>
            <a:endParaRPr lang="en-CA" dirty="0" smtClean="0"/>
          </a:p>
          <a:p>
            <a:pPr marL="0" indent="0">
              <a:buNone/>
            </a:pPr>
            <a:r>
              <a:rPr lang="en-CA" dirty="0" smtClean="0">
                <a:solidFill>
                  <a:srgbClr val="FFFF00"/>
                </a:solidFill>
              </a:rPr>
              <a:t>Today we will be examining 5 different types of satellites</a:t>
            </a:r>
            <a:endParaRPr lang="en-CA" dirty="0">
              <a:solidFill>
                <a:srgbClr val="FFFF00"/>
              </a:solidFill>
            </a:endParaRPr>
          </a:p>
        </p:txBody>
      </p:sp>
    </p:spTree>
    <p:extLst>
      <p:ext uri="{BB962C8B-B14F-4D97-AF65-F5344CB8AC3E}">
        <p14:creationId xmlns:p14="http://schemas.microsoft.com/office/powerpoint/2010/main" val="1120874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1">
                    <a:lumMod val="20000"/>
                    <a:lumOff val="80000"/>
                  </a:schemeClr>
                </a:solidFill>
              </a:rPr>
              <a:t>1) Communication Satellites</a:t>
            </a:r>
            <a:endParaRPr lang="en-CA" dirty="0">
              <a:solidFill>
                <a:schemeClr val="accent1">
                  <a:lumMod val="20000"/>
                  <a:lumOff val="80000"/>
                </a:schemeClr>
              </a:solidFill>
            </a:endParaRPr>
          </a:p>
        </p:txBody>
      </p:sp>
      <p:sp>
        <p:nvSpPr>
          <p:cNvPr id="3" name="Content Placeholder 2"/>
          <p:cNvSpPr>
            <a:spLocks noGrp="1"/>
          </p:cNvSpPr>
          <p:nvPr>
            <p:ph idx="1"/>
          </p:nvPr>
        </p:nvSpPr>
        <p:spPr>
          <a:xfrm>
            <a:off x="457200" y="1340768"/>
            <a:ext cx="4834880" cy="5040560"/>
          </a:xfrm>
        </p:spPr>
        <p:txBody>
          <a:bodyPr>
            <a:normAutofit fontScale="62500" lnSpcReduction="20000"/>
          </a:bodyPr>
          <a:lstStyle/>
          <a:p>
            <a:r>
              <a:rPr lang="en-CA" b="1" dirty="0"/>
              <a:t>Relay Stations</a:t>
            </a:r>
            <a:r>
              <a:rPr lang="en-CA" dirty="0" smtClean="0"/>
              <a:t> </a:t>
            </a:r>
          </a:p>
          <a:p>
            <a:r>
              <a:rPr lang="en-CA" b="1" dirty="0">
                <a:solidFill>
                  <a:schemeClr val="accent1">
                    <a:lumMod val="20000"/>
                    <a:lumOff val="80000"/>
                  </a:schemeClr>
                </a:solidFill>
              </a:rPr>
              <a:t>Communications satellites act as relay stations in space. People use them to bounce messages from one part of the world to another. These messages can be telephone calls, TV pictures, or even Internet connections like the one you're using now</a:t>
            </a:r>
            <a:endParaRPr lang="en-CA" b="1" dirty="0" smtClean="0">
              <a:solidFill>
                <a:schemeClr val="accent1">
                  <a:lumMod val="20000"/>
                  <a:lumOff val="80000"/>
                </a:schemeClr>
              </a:solidFill>
            </a:endParaRPr>
          </a:p>
          <a:p>
            <a:endParaRPr lang="en-CA" b="1" dirty="0" smtClean="0">
              <a:solidFill>
                <a:schemeClr val="accent1">
                  <a:lumMod val="20000"/>
                  <a:lumOff val="80000"/>
                </a:schemeClr>
              </a:solidFill>
            </a:endParaRPr>
          </a:p>
          <a:p>
            <a:r>
              <a:rPr lang="en-CA" b="1" dirty="0" smtClean="0">
                <a:solidFill>
                  <a:schemeClr val="accent1">
                    <a:lumMod val="20000"/>
                    <a:lumOff val="80000"/>
                  </a:schemeClr>
                </a:solidFill>
              </a:rPr>
              <a:t>Communications </a:t>
            </a:r>
            <a:r>
              <a:rPr lang="en-CA" b="1" dirty="0">
                <a:solidFill>
                  <a:schemeClr val="accent1">
                    <a:lumMod val="20000"/>
                    <a:lumOff val="80000"/>
                  </a:schemeClr>
                </a:solidFill>
              </a:rPr>
              <a:t>satellites like EchoStar are in </a:t>
            </a:r>
            <a:r>
              <a:rPr lang="en-CA" b="1" dirty="0">
                <a:solidFill>
                  <a:schemeClr val="accent1">
                    <a:lumMod val="20000"/>
                    <a:lumOff val="80000"/>
                  </a:schemeClr>
                </a:solidFill>
                <a:hlinkClick r:id="rId2"/>
              </a:rPr>
              <a:t>geosynchronous orbit</a:t>
            </a:r>
            <a:r>
              <a:rPr lang="en-CA" b="1" dirty="0">
                <a:solidFill>
                  <a:schemeClr val="accent1">
                    <a:lumMod val="20000"/>
                    <a:lumOff val="80000"/>
                  </a:schemeClr>
                </a:solidFill>
              </a:rPr>
              <a:t> (from </a:t>
            </a:r>
            <a:r>
              <a:rPr lang="en-CA" b="1" i="1" dirty="0">
                <a:solidFill>
                  <a:schemeClr val="accent1">
                    <a:lumMod val="20000"/>
                    <a:lumOff val="80000"/>
                  </a:schemeClr>
                </a:solidFill>
              </a:rPr>
              <a:t>geo</a:t>
            </a:r>
            <a:r>
              <a:rPr lang="en-CA" b="1" dirty="0">
                <a:solidFill>
                  <a:schemeClr val="accent1">
                    <a:lumMod val="20000"/>
                    <a:lumOff val="80000"/>
                  </a:schemeClr>
                </a:solidFill>
              </a:rPr>
              <a:t> = Earth + </a:t>
            </a:r>
            <a:r>
              <a:rPr lang="en-CA" b="1" i="1" dirty="0">
                <a:solidFill>
                  <a:schemeClr val="accent1">
                    <a:lumMod val="20000"/>
                    <a:lumOff val="80000"/>
                  </a:schemeClr>
                </a:solidFill>
              </a:rPr>
              <a:t>synchronous</a:t>
            </a:r>
            <a:r>
              <a:rPr lang="en-CA" b="1" dirty="0">
                <a:solidFill>
                  <a:schemeClr val="accent1">
                    <a:lumMod val="20000"/>
                    <a:lumOff val="80000"/>
                  </a:schemeClr>
                </a:solidFill>
              </a:rPr>
              <a:t> = moving at the same rate). That means that the satellite always stays over one spot on Earth. The area on Earth that it can "see" is called the satellite's "footprint." Here is one footprint that covers all of Africa. A person in Africa can use this satellite to communicate with anyone else in Africa. </a:t>
            </a:r>
            <a:endParaRPr lang="en-CA" b="1" dirty="0" smtClean="0">
              <a:solidFill>
                <a:schemeClr val="accent1">
                  <a:lumMod val="20000"/>
                  <a:lumOff val="80000"/>
                </a:schemeClr>
              </a:solidFill>
            </a:endParaRPr>
          </a:p>
          <a:p>
            <a:endParaRPr lang="en-CA" dirty="0"/>
          </a:p>
        </p:txBody>
      </p:sp>
      <p:pic>
        <p:nvPicPr>
          <p:cNvPr id="1026" name="Picture 2" descr="http://www.thetech.org/exhibits/online/satellite/images/bncanim.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636911"/>
            <a:ext cx="333375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214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1">
                    <a:lumMod val="20000"/>
                    <a:lumOff val="80000"/>
                  </a:schemeClr>
                </a:solidFill>
              </a:rPr>
              <a:t>2) Earth Remote Sensing</a:t>
            </a:r>
            <a:endParaRPr lang="en-CA" dirty="0">
              <a:solidFill>
                <a:schemeClr val="accent1">
                  <a:lumMod val="20000"/>
                  <a:lumOff val="80000"/>
                </a:schemeClr>
              </a:solidFill>
            </a:endParaRPr>
          </a:p>
        </p:txBody>
      </p:sp>
      <p:sp>
        <p:nvSpPr>
          <p:cNvPr id="3" name="Content Placeholder 2"/>
          <p:cNvSpPr>
            <a:spLocks noGrp="1"/>
          </p:cNvSpPr>
          <p:nvPr>
            <p:ph idx="1"/>
          </p:nvPr>
        </p:nvSpPr>
        <p:spPr>
          <a:xfrm>
            <a:off x="457200" y="1600200"/>
            <a:ext cx="5194920" cy="4525963"/>
          </a:xfrm>
        </p:spPr>
        <p:txBody>
          <a:bodyPr>
            <a:normAutofit fontScale="40000" lnSpcReduction="20000"/>
          </a:bodyPr>
          <a:lstStyle/>
          <a:p>
            <a:pPr marL="0" indent="0">
              <a:buNone/>
            </a:pPr>
            <a:endParaRPr lang="en-CA" sz="3500" dirty="0" smtClean="0">
              <a:solidFill>
                <a:schemeClr val="accent1">
                  <a:lumMod val="20000"/>
                  <a:lumOff val="80000"/>
                </a:schemeClr>
              </a:solidFill>
            </a:endParaRPr>
          </a:p>
          <a:p>
            <a:r>
              <a:rPr lang="en-CA" sz="4500" b="1" dirty="0">
                <a:solidFill>
                  <a:schemeClr val="accent1">
                    <a:lumMod val="20000"/>
                    <a:lumOff val="80000"/>
                  </a:schemeClr>
                </a:solidFill>
              </a:rPr>
              <a:t>Remote-sensing satellites, like the one shown on the left, study Earth's surface. From 300 miles (480 km) up, this satellite uses powerful cameras to scan the planet. The satellite then sends back valuable data about global environments</a:t>
            </a:r>
            <a:r>
              <a:rPr lang="en-CA" sz="4500" b="1" dirty="0" smtClean="0">
                <a:solidFill>
                  <a:schemeClr val="accent1">
                    <a:lumMod val="20000"/>
                    <a:lumOff val="80000"/>
                  </a:schemeClr>
                </a:solidFill>
              </a:rPr>
              <a:t>.</a:t>
            </a:r>
            <a:endParaRPr lang="en-CA" sz="4500" b="1" dirty="0">
              <a:solidFill>
                <a:schemeClr val="accent1">
                  <a:lumMod val="20000"/>
                  <a:lumOff val="80000"/>
                </a:schemeClr>
              </a:solidFill>
            </a:endParaRPr>
          </a:p>
          <a:p>
            <a:r>
              <a:rPr lang="en-CA" sz="4500" b="1" dirty="0">
                <a:solidFill>
                  <a:schemeClr val="accent1">
                    <a:lumMod val="20000"/>
                    <a:lumOff val="80000"/>
                  </a:schemeClr>
                </a:solidFill>
              </a:rPr>
              <a:t>The instruments on remote-sensing satellites study Earth's plant cover, chemical composition, and surface water, among many other features. People who work in farming, fishing, mining, and many other industries find this information very useful. </a:t>
            </a:r>
            <a:endParaRPr lang="en-CA" sz="4500" b="1" dirty="0" smtClean="0">
              <a:solidFill>
                <a:schemeClr val="accent1">
                  <a:lumMod val="20000"/>
                  <a:lumOff val="80000"/>
                </a:schemeClr>
              </a:solidFill>
            </a:endParaRPr>
          </a:p>
          <a:p>
            <a:r>
              <a:rPr lang="en-CA" sz="4500" b="1" dirty="0">
                <a:solidFill>
                  <a:schemeClr val="accent1">
                    <a:lumMod val="20000"/>
                    <a:lumOff val="80000"/>
                  </a:schemeClr>
                </a:solidFill>
              </a:rPr>
              <a:t>We can also use remote sensing satellites to study changes in the earth's surface that are caused by people. Examples of this include the parts of West Africa that are turning into desert (desertification), and the destruction of the rainforest in South America (deforestation).</a:t>
            </a:r>
            <a:endParaRPr lang="en-CA" sz="4500" b="1" dirty="0" smtClean="0">
              <a:solidFill>
                <a:schemeClr val="accent1">
                  <a:lumMod val="20000"/>
                  <a:lumOff val="80000"/>
                </a:schemeClr>
              </a:solidFill>
            </a:endParaRPr>
          </a:p>
          <a:p>
            <a:endParaRPr lang="en-CA" dirty="0" smtClean="0"/>
          </a:p>
        </p:txBody>
      </p:sp>
      <p:pic>
        <p:nvPicPr>
          <p:cNvPr id="2050" name="Picture 2" descr="http://www.thetech.org/exhibits/online/satellite/images/maurit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204864"/>
            <a:ext cx="3267075" cy="254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887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FF00"/>
                </a:solidFill>
              </a:rPr>
              <a:t>3) Weather</a:t>
            </a:r>
            <a:endParaRPr lang="en-CA" dirty="0">
              <a:solidFill>
                <a:srgbClr val="FFFF00"/>
              </a:solidFill>
            </a:endParaRPr>
          </a:p>
        </p:txBody>
      </p:sp>
      <p:sp>
        <p:nvSpPr>
          <p:cNvPr id="3" name="Content Placeholder 2"/>
          <p:cNvSpPr>
            <a:spLocks noGrp="1"/>
          </p:cNvSpPr>
          <p:nvPr>
            <p:ph idx="1"/>
          </p:nvPr>
        </p:nvSpPr>
        <p:spPr>
          <a:xfrm>
            <a:off x="395536" y="1556792"/>
            <a:ext cx="6048672" cy="4525963"/>
          </a:xfrm>
        </p:spPr>
        <p:txBody>
          <a:bodyPr>
            <a:normAutofit fontScale="70000" lnSpcReduction="20000"/>
          </a:bodyPr>
          <a:lstStyle/>
          <a:p>
            <a:r>
              <a:rPr lang="en-CA" dirty="0">
                <a:solidFill>
                  <a:srgbClr val="FFFF00"/>
                </a:solidFill>
              </a:rPr>
              <a:t>This satellite is called TIROS (Television Infrared Observational </a:t>
            </a:r>
            <a:r>
              <a:rPr lang="en-CA" dirty="0" smtClean="0">
                <a:solidFill>
                  <a:srgbClr val="FFFF00"/>
                </a:solidFill>
              </a:rPr>
              <a:t>Satellite). </a:t>
            </a:r>
            <a:r>
              <a:rPr lang="en-CA" dirty="0">
                <a:solidFill>
                  <a:srgbClr val="FFFF00"/>
                </a:solidFill>
              </a:rPr>
              <a:t>It records weather patterns around the world. Many countries use TIROS data to forecast weather, track storms, and do scientific research. </a:t>
            </a:r>
            <a:endParaRPr lang="en-CA" dirty="0" smtClean="0">
              <a:solidFill>
                <a:srgbClr val="FFFF00"/>
              </a:solidFill>
            </a:endParaRPr>
          </a:p>
          <a:p>
            <a:r>
              <a:rPr lang="en-CA" dirty="0">
                <a:solidFill>
                  <a:srgbClr val="FFFF00"/>
                </a:solidFill>
              </a:rPr>
              <a:t>TIROS is part of a system of weather satellites operated by the National Oceanic and Atmospheric Administration (NOAA). There are two TIROS satellites circling Earth over the poles. They work with another set of satellites in geosynchronous orbit called Geostationary Operational Environmental Satellites (GOES). Using this group of satellites, meteorologists study weather and climate patterns around the world</a:t>
            </a:r>
          </a:p>
        </p:txBody>
      </p:sp>
      <p:pic>
        <p:nvPicPr>
          <p:cNvPr id="3074" name="Picture 2" descr="http://www.thetech.org/exhibits/online/satellite/images/tiros1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349" y="2186996"/>
            <a:ext cx="2808312"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85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FF00"/>
                </a:solidFill>
              </a:rPr>
              <a:t>4) GPS</a:t>
            </a:r>
            <a:endParaRPr lang="en-CA"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CA" dirty="0">
                <a:solidFill>
                  <a:srgbClr val="FFFF00"/>
                </a:solidFill>
              </a:rPr>
              <a:t>This satellite is part of a group of satellites that can tell you your exact latitude, longitude, and altitude. The military developed the Global Positioning System (GPS), but now people everywhere can use these satellites to determine where in the world they are. </a:t>
            </a:r>
            <a:endParaRPr lang="en-CA" dirty="0" smtClean="0">
              <a:solidFill>
                <a:srgbClr val="FFFF00"/>
              </a:solidFill>
            </a:endParaRPr>
          </a:p>
          <a:p>
            <a:r>
              <a:rPr lang="en-CA" dirty="0">
                <a:solidFill>
                  <a:srgbClr val="FFFF00"/>
                </a:solidFill>
              </a:rPr>
              <a:t>GPS satellites are used for navigation almost everywhere on Earth -- in an airplane, boat, or car, on foot, in a remote wilderness, or in a big city. Wherever you are, if you have a GPS receiver, you'll never be lost again!</a:t>
            </a:r>
          </a:p>
        </p:txBody>
      </p:sp>
    </p:spTree>
    <p:extLst>
      <p:ext uri="{BB962C8B-B14F-4D97-AF65-F5344CB8AC3E}">
        <p14:creationId xmlns:p14="http://schemas.microsoft.com/office/powerpoint/2010/main" val="620498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00B0F0"/>
                </a:solidFill>
              </a:rPr>
              <a:t>5) Science Research Satellites</a:t>
            </a:r>
            <a:endParaRPr lang="en-CA" dirty="0">
              <a:solidFill>
                <a:srgbClr val="00B0F0"/>
              </a:solidFill>
            </a:endParaRPr>
          </a:p>
        </p:txBody>
      </p:sp>
      <p:sp>
        <p:nvSpPr>
          <p:cNvPr id="3" name="Content Placeholder 2"/>
          <p:cNvSpPr>
            <a:spLocks noGrp="1"/>
          </p:cNvSpPr>
          <p:nvPr>
            <p:ph idx="1"/>
          </p:nvPr>
        </p:nvSpPr>
        <p:spPr>
          <a:xfrm>
            <a:off x="457200" y="1600200"/>
            <a:ext cx="5554960" cy="4525963"/>
          </a:xfrm>
        </p:spPr>
        <p:txBody>
          <a:bodyPr>
            <a:normAutofit fontScale="85000" lnSpcReduction="20000"/>
          </a:bodyPr>
          <a:lstStyle/>
          <a:p>
            <a:r>
              <a:rPr lang="en-CA" dirty="0">
                <a:solidFill>
                  <a:srgbClr val="00B0F0"/>
                </a:solidFill>
              </a:rPr>
              <a:t>Many satellites in orbit conduct scientific experiments and observations. This is SOHO (</a:t>
            </a:r>
            <a:r>
              <a:rPr lang="en-CA" dirty="0" err="1">
                <a:solidFill>
                  <a:srgbClr val="00B0F0"/>
                </a:solidFill>
              </a:rPr>
              <a:t>SOlar</a:t>
            </a:r>
            <a:r>
              <a:rPr lang="en-CA" dirty="0">
                <a:solidFill>
                  <a:srgbClr val="00B0F0"/>
                </a:solidFill>
              </a:rPr>
              <a:t> and </a:t>
            </a:r>
            <a:r>
              <a:rPr lang="en-CA" dirty="0" err="1">
                <a:solidFill>
                  <a:srgbClr val="00B0F0"/>
                </a:solidFill>
              </a:rPr>
              <a:t>Heliospheric</a:t>
            </a:r>
            <a:r>
              <a:rPr lang="en-CA" dirty="0">
                <a:solidFill>
                  <a:srgbClr val="00B0F0"/>
                </a:solidFill>
              </a:rPr>
              <a:t> Observation). It's studying the Sun. </a:t>
            </a:r>
            <a:endParaRPr lang="en-CA" dirty="0" smtClean="0">
              <a:solidFill>
                <a:srgbClr val="00B0F0"/>
              </a:solidFill>
            </a:endParaRPr>
          </a:p>
          <a:p>
            <a:r>
              <a:rPr lang="en-CA" dirty="0">
                <a:solidFill>
                  <a:srgbClr val="00B0F0"/>
                </a:solidFill>
              </a:rPr>
              <a:t>SOHO is an international project managed by Europe and the United States. Its very sophisticated instruments can measure activity inside the Sun, look at its atmosphere or corona, and study its surface</a:t>
            </a:r>
            <a:r>
              <a:rPr lang="en-CA" dirty="0"/>
              <a:t>.</a:t>
            </a:r>
            <a:r>
              <a:rPr lang="en-CA" dirty="0" smtClean="0"/>
              <a:t> </a:t>
            </a:r>
          </a:p>
          <a:p>
            <a:endParaRPr lang="en-CA" dirty="0"/>
          </a:p>
        </p:txBody>
      </p:sp>
      <p:pic>
        <p:nvPicPr>
          <p:cNvPr id="4098" name="Picture 2" descr="http://www.thetech.org/exhibits/online/satellite/images/m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132856"/>
            <a:ext cx="26098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065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597</Words>
  <Application>Microsoft Office PowerPoint</Application>
  <PresentationFormat>On-screen Show (4:3)</PresentationFormat>
  <Paragraphs>26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SATELLITES</vt:lpstr>
      <vt:lpstr>What is a Satellite???</vt:lpstr>
      <vt:lpstr>1) Communication Satellites</vt:lpstr>
      <vt:lpstr>2) Earth Remote Sensing</vt:lpstr>
      <vt:lpstr>3) Weather</vt:lpstr>
      <vt:lpstr>4) GPS</vt:lpstr>
      <vt:lpstr>5) Science Research Satellites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SATELLITES</dc:title>
  <dc:creator>Christina</dc:creator>
  <cp:lastModifiedBy>Christina</cp:lastModifiedBy>
  <cp:revision>3</cp:revision>
  <dcterms:created xsi:type="dcterms:W3CDTF">2013-04-15T00:06:26Z</dcterms:created>
  <dcterms:modified xsi:type="dcterms:W3CDTF">2013-04-15T00:29:14Z</dcterms:modified>
</cp:coreProperties>
</file>